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77" r:id="rId3"/>
    <p:sldId id="258" r:id="rId4"/>
    <p:sldId id="378" r:id="rId5"/>
    <p:sldId id="267" r:id="rId6"/>
    <p:sldId id="268" r:id="rId7"/>
    <p:sldId id="281" r:id="rId8"/>
    <p:sldId id="282" r:id="rId9"/>
    <p:sldId id="309" r:id="rId10"/>
    <p:sldId id="321" r:id="rId1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75" autoAdjust="0"/>
  </p:normalViewPr>
  <p:slideViewPr>
    <p:cSldViewPr>
      <p:cViewPr varScale="1">
        <p:scale>
          <a:sx n="123" d="100"/>
          <a:sy n="123" d="100"/>
        </p:scale>
        <p:origin x="-9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8899162-2B64-49D2-B5CF-9CC6E2557587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5F8B939-CBA4-4ABB-A4EE-3DFAE2422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00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D6D9C36-0145-4771-923E-2982F3BB8852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682EBAEB-D3F9-4CFB-B9DD-02CE8CF7C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2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ChangeArrowheads="1"/>
          </p:cNvSpPr>
          <p:nvPr/>
        </p:nvSpPr>
        <p:spPr bwMode="auto">
          <a:xfrm>
            <a:off x="4010026" y="8894764"/>
            <a:ext cx="30654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14" tIns="44413" rIns="88814" bIns="44413" anchor="b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/>
            <a:fld id="{C15ADE6D-F6F7-4F42-8530-934C78DE8A95}" type="slidenum">
              <a:rPr lang="en-US" sz="1800" i="0">
                <a:solidFill>
                  <a:srgbClr val="000000"/>
                </a:solidFill>
                <a:latin typeface="Calibri" charset="0"/>
              </a:rPr>
              <a:pPr algn="r" eaLnBrk="1"/>
              <a:t>1</a:t>
            </a:fld>
            <a:endParaRPr lang="en-US" sz="1100" i="0" dirty="0">
              <a:solidFill>
                <a:srgbClr val="000000"/>
              </a:solidFill>
            </a:endParaRPr>
          </a:p>
        </p:txBody>
      </p:sp>
      <p:sp>
        <p:nvSpPr>
          <p:cNvPr id="67586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7BB885-4603-44F2-B02D-9275A6978D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ChangeArrowheads="1"/>
          </p:cNvSpPr>
          <p:nvPr/>
        </p:nvSpPr>
        <p:spPr bwMode="auto">
          <a:xfrm>
            <a:off x="4010026" y="8894764"/>
            <a:ext cx="30654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14" tIns="44413" rIns="88814" bIns="44413" anchor="b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/>
            <a:fld id="{C15ADE6D-F6F7-4F42-8530-934C78DE8A95}" type="slidenum">
              <a:rPr lang="en-US" sz="1800" i="0">
                <a:solidFill>
                  <a:srgbClr val="000000"/>
                </a:solidFill>
                <a:latin typeface="Calibri" charset="0"/>
              </a:rPr>
              <a:pPr algn="r" eaLnBrk="1"/>
              <a:t>3</a:t>
            </a:fld>
            <a:endParaRPr lang="en-US" sz="1100" i="0" dirty="0">
              <a:solidFill>
                <a:srgbClr val="000000"/>
              </a:solidFill>
            </a:endParaRPr>
          </a:p>
        </p:txBody>
      </p:sp>
      <p:sp>
        <p:nvSpPr>
          <p:cNvPr id="67586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ChangeArrowheads="1"/>
          </p:cNvSpPr>
          <p:nvPr/>
        </p:nvSpPr>
        <p:spPr bwMode="auto">
          <a:xfrm>
            <a:off x="4010343" y="8894922"/>
            <a:ext cx="3065095" cy="46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14" tIns="44413" rIns="88814" bIns="44413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/>
            <a:fld id="{F6EDCCD1-8C1C-497E-A0FB-4E2AC380D173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 algn="r"/>
              <a:t>4</a:t>
            </a:fld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47107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ChangeArrowheads="1"/>
          </p:cNvSpPr>
          <p:nvPr/>
        </p:nvSpPr>
        <p:spPr bwMode="auto">
          <a:xfrm>
            <a:off x="4010343" y="8894922"/>
            <a:ext cx="3065095" cy="46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14" tIns="44413" rIns="88814" bIns="44413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/>
            <a:fld id="{80957D52-A8C4-4410-9DD0-0BF8363696BF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 algn="r"/>
              <a:t>5</a:t>
            </a:fld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48131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ChangeArrowheads="1"/>
          </p:cNvSpPr>
          <p:nvPr/>
        </p:nvSpPr>
        <p:spPr bwMode="auto">
          <a:xfrm>
            <a:off x="4010026" y="8894764"/>
            <a:ext cx="30654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14" tIns="44413" rIns="88814" bIns="44413" anchor="b"/>
          <a:lstStyle>
            <a:lvl1pPr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/>
            <a:fld id="{C15ADE6D-F6F7-4F42-8530-934C78DE8A95}" type="slidenum">
              <a:rPr lang="en-US" sz="1800" i="0">
                <a:solidFill>
                  <a:srgbClr val="000000"/>
                </a:solidFill>
                <a:latin typeface="Calibri" charset="0"/>
              </a:rPr>
              <a:pPr algn="r" eaLnBrk="1"/>
              <a:t>6</a:t>
            </a:fld>
            <a:endParaRPr lang="en-US" sz="1100" i="0" dirty="0">
              <a:solidFill>
                <a:srgbClr val="000000"/>
              </a:solidFill>
            </a:endParaRPr>
          </a:p>
        </p:txBody>
      </p:sp>
      <p:sp>
        <p:nvSpPr>
          <p:cNvPr id="67586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A4CD-51A9-F24C-A5E9-2FCA3BBE229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64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 txBox="1">
            <a:spLocks noChangeArrowheads="1"/>
          </p:cNvSpPr>
          <p:nvPr/>
        </p:nvSpPr>
        <p:spPr bwMode="auto">
          <a:xfrm>
            <a:off x="4010027" y="8894765"/>
            <a:ext cx="30654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803" tIns="44407" rIns="88803" bIns="44407" anchor="b"/>
          <a:lstStyle/>
          <a:p>
            <a:pPr algn="r" hangingPunct="0"/>
            <a:fld id="{64780CA0-986E-4088-AD7C-E4188C354BE3}" type="slidenum">
              <a:rPr lang="en-US" i="0">
                <a:solidFill>
                  <a:srgbClr val="000000"/>
                </a:solidFill>
                <a:latin typeface="Calibri" pitchFamily="34" charset="0"/>
              </a:rPr>
              <a:pPr algn="r" hangingPunct="0"/>
              <a:t>9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22882" name="Slide Image 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629400" y="76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203037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362205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3674227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9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71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18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4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9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87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44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2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553200" y="76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3632463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4916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06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7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210362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91792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316672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44399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69567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402717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338883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702DE-FCDC-4A7A-9742-F6942F95E483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51536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0F09-5D81-4354-81EB-9648A378E6E6}" type="datetimeFigureOut">
              <a:rPr lang="en-US" smtClean="0"/>
              <a:t>11/6/17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0021-3F93-4529-965A-7627CA00D5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553200" y="76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FOR PRESENTATION PURPOSES ONLY</a:t>
            </a:r>
          </a:p>
          <a:p>
            <a:pPr lvl="0"/>
            <a:r>
              <a:rPr lang="en-US" dirty="0"/>
              <a:t>NOT TO BE DUPLICATED</a:t>
            </a:r>
          </a:p>
        </p:txBody>
      </p:sp>
    </p:spTree>
    <p:extLst>
      <p:ext uri="{BB962C8B-B14F-4D97-AF65-F5344CB8AC3E}">
        <p14:creationId xmlns:p14="http://schemas.microsoft.com/office/powerpoint/2010/main" val="82390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76480"/>
              </p:ext>
            </p:extLst>
          </p:nvPr>
        </p:nvGraphicFramePr>
        <p:xfrm>
          <a:off x="2020530" y="826670"/>
          <a:ext cx="6916993" cy="5205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4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655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7515">
                <a:tc>
                  <a:txBody>
                    <a:bodyPr/>
                    <a:lstStyle/>
                    <a:p>
                      <a:r>
                        <a:rPr lang="en-US" sz="16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011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pt-B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Biomimetic Ceramide Complex </a:t>
                      </a:r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Ceramide NP, Ceramide AP, Ceramide EOP, Ceramide-2</a:t>
                      </a:r>
                      <a:endParaRPr lang="en-US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"/>
                        <a:ea typeface="+mn-ea"/>
                        <a:cs typeface="Helvetica Neu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Mimics the ceramides found naturally in skin to help prevent TEWL. Helps to repair the skin barrier, improving elasticity and texture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2624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Tetrapeptide-21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Complements the skin’s nightly renewal &amp; metabolic functions, supports the skin matrix to target wrinkles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6521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Hyaluronic</a:t>
                      </a:r>
                      <a:r>
                        <a:rPr lang="en-US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 Acid </a:t>
                      </a:r>
                      <a:r>
                        <a:rPr lang="en-US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Sodium Hyaluronate, Hydrolyzed Sodium Hyaluronate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Penetrates skin to deeply moisturize and forms a protective barrier on skin’s surface, locking moisture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6521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Niacinamide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Supports healthy collagen production improving the appearance of fine lines and wrinkles 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Helps fade discoloration over time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Promotes healthy texture  and even tone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6521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Green Tea Polyphenols, Resveratrol, Caffeine USP, Vitamin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Calm and soothe skin, while protecting from free radical damage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(847)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58577"/>
            <a:ext cx="8229600" cy="75582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Replenish Bio-Therapy Moisturizer</a:t>
            </a:r>
          </a:p>
        </p:txBody>
      </p:sp>
      <p:sp>
        <p:nvSpPr>
          <p:cNvPr id="2" name="AutoShape 2" descr="847_110042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847_110042.jpg"/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20" y="2243137"/>
            <a:ext cx="165268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55021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04800" y="191656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>
                <a:solidFill>
                  <a:schemeClr val="tx2"/>
                </a:solidFill>
                <a:ea typeface="ＭＳ Ｐゴシック" charset="0"/>
              </a:rPr>
              <a:t>Rejuvenating Serum Plus, Rejuvenating Serum Ultra</a:t>
            </a:r>
            <a:r>
              <a:rPr lang="en-US" sz="2400" dirty="0"/>
              <a:t>  </a:t>
            </a:r>
          </a:p>
          <a:p>
            <a:r>
              <a:rPr lang="en-US" sz="2000" b="0" dirty="0"/>
              <a:t>2x, 3x, 5x, 10x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91322"/>
              </p:ext>
            </p:extLst>
          </p:nvPr>
        </p:nvGraphicFramePr>
        <p:xfrm>
          <a:off x="2286000" y="990600"/>
          <a:ext cx="6705600" cy="529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7813">
                <a:tc>
                  <a:txBody>
                    <a:bodyPr/>
                    <a:lstStyle/>
                    <a:p>
                      <a:r>
                        <a:rPr lang="en-US" sz="14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0482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All-</a:t>
                      </a:r>
                      <a:r>
                        <a:rPr lang="en-US" sz="1500" b="1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trans</a:t>
                      </a: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-Retinol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, the pure and active form of vitamin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Assists in the achievement of smoother, firmer and more evenly toned skin and helps support barrier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0606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Micropolymer Delivery System</a:t>
                      </a:r>
                      <a:endParaRPr lang="en-US" sz="15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Protects the potency of the retinol and provides a time released delivery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1465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Therapeutic levels of the highest purified and concentrated form of Green Tea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Provide the broadest antioxidant benefits while calming the skin</a:t>
                      </a:r>
                    </a:p>
                    <a:p>
                      <a:endParaRPr lang="en-US" sz="1500" dirty="0">
                        <a:latin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9642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Special relationship:</a:t>
                      </a:r>
                      <a:r>
                        <a:rPr lang="en-US" sz="15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 </a:t>
                      </a:r>
                      <a:r>
                        <a:rPr lang="en-US" sz="15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All-</a:t>
                      </a:r>
                      <a:r>
                        <a:rPr lang="en-US" sz="1500" b="1" i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trans</a:t>
                      </a:r>
                      <a:r>
                        <a:rPr lang="en-US" sz="15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-R</a:t>
                      </a: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etinol 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and </a:t>
                      </a: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Green Tea Polyphenols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Studies show they </a:t>
                      </a: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work synergistically to build up the skin matrix </a:t>
                      </a:r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673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Caffeine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Enhances overall antioxidant activity, helps diminish the appearance of redness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4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Hyaluronic Acid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 </a:t>
                      </a:r>
                    </a:p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Provides hydration</a:t>
                      </a:r>
                      <a:r>
                        <a:rPr lang="en-US" sz="15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1,000x its weight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5673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Gluten,</a:t>
                      </a:r>
                      <a:r>
                        <a:rPr lang="en-US" sz="15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Paraben, Oil &amp; Fragrance-free, Non-comedogenic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(875-878)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FOR PRESENTATION PURPOSES ONLY</a:t>
            </a:r>
          </a:p>
          <a:p>
            <a:r>
              <a:rPr lang="en-US"/>
              <a:t>NOT TO BE DUPLICATED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1" y="2133600"/>
            <a:ext cx="95438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5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98854" y="4325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Repair and Renew Eye Cream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39432"/>
              </p:ext>
            </p:extLst>
          </p:nvPr>
        </p:nvGraphicFramePr>
        <p:xfrm>
          <a:off x="1905000" y="487007"/>
          <a:ext cx="6934200" cy="6242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6210">
                <a:tc>
                  <a:txBody>
                    <a:bodyPr/>
                    <a:lstStyle/>
                    <a:p>
                      <a:r>
                        <a:rPr lang="en-US" sz="16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469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All-</a:t>
                      </a:r>
                      <a:r>
                        <a:rPr lang="en-US" sz="1600" b="1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trans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 Retinol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"/>
                      </a:endParaRPr>
                    </a:p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At</a:t>
                      </a:r>
                      <a:r>
                        <a:rPr lang="en-US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the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appropriate level for the delicate eye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Helps increase firmness and elasticity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8213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Hyaluronic</a:t>
                      </a:r>
                      <a:r>
                        <a:rPr lang="en-US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 Acid </a:t>
                      </a:r>
                    </a:p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Sodium Hyaluronate, Hydrolyzed Sodium Hyaluronate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In various molecular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 forms, penetrates skin to deeply hydrate and lock in moisture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3425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Niacinamide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A powerful antioxidant with brightening properties to help skin appear more radiant and evenly toned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253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Green Tea Polyphenols, Vitamins C &amp; E, Emblica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Calms and soothes skin, while quenching free-radicals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0961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+mn-ea"/>
                          <a:cs typeface="Helvetica Neue"/>
                        </a:rPr>
                        <a:t>Ceramide/Peptide Complex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Nourishes skin while supporting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proper lymphatic drainage.  Enhances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firmness and elasticity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to v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isibly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reduce the appearance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of fine lines and wrinkles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8196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Vitamin K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and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 Arnica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Help to diminish the appearance of bruising and discoloration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5872">
                <a:tc>
                  <a:txBody>
                    <a:bodyPr/>
                    <a:lstStyle/>
                    <a:p>
                      <a:pPr marL="0" indent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Caffeine</a:t>
                      </a:r>
                      <a:r>
                        <a:rPr lang="en-US" sz="16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 USP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+mn-ea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Assists in reducing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puffiness</a:t>
                      </a:r>
                      <a:endParaRPr lang="en-US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8196">
                <a:tc>
                  <a:txBody>
                    <a:bodyPr/>
                    <a:lstStyle/>
                    <a:p>
                      <a:pPr marL="0" indent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Paraben, oil,</a:t>
                      </a:r>
                      <a:r>
                        <a:rPr lang="en-US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 gluten, </a:t>
                      </a: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fragrance-free. </a:t>
                      </a:r>
                    </a:p>
                    <a:p>
                      <a:pPr marL="0" indent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Non-</a:t>
                      </a:r>
                      <a:r>
                        <a:rPr lang="en-US" sz="16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comedogenic</a:t>
                      </a:r>
                      <a:endParaRPr lang="en-US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+mn-ea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Helvetica Neue Light"/>
                          <a:cs typeface="Helvetica Neue Light"/>
                        </a:rPr>
                        <a:t>Great for sensitive skin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(848)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990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8756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 txBox="1">
            <a:spLocks/>
          </p:cNvSpPr>
          <p:nvPr/>
        </p:nvSpPr>
        <p:spPr bwMode="auto">
          <a:xfrm>
            <a:off x="304800" y="19858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F5188"/>
                </a:solidFill>
                <a:latin typeface="Arial" pitchFamily="34" charset="0"/>
                <a:cs typeface="Arial" pitchFamily="34" charset="0"/>
              </a:rPr>
              <a:t>Gentle Antioxidant Soothing Cleanser</a:t>
            </a:r>
            <a:endParaRPr lang="en-US" altLang="en-US" sz="2400" dirty="0">
              <a:solidFill>
                <a:srgbClr val="0F518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779212"/>
              </p:ext>
            </p:extLst>
          </p:nvPr>
        </p:nvGraphicFramePr>
        <p:xfrm>
          <a:off x="2286000" y="1038225"/>
          <a:ext cx="6096000" cy="4920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53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Benefit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324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Gently cleanses &amp; nourishes the skin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7063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Contains Green Tea Polyphenols, Emblica, Bisabolol, Cucumber Ext, Ectoin, Panthenol, Yucca Ext, Vitamin C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463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Removes environmental pollutants &amp; excess oil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670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Provides hydration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38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Prepares the skin for topical treatment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670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Ultra calming and soothing solution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3445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Suitable for all skin types – including sensitive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7238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pH Balanced</a:t>
                      </a: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0149">
                <a:tc>
                  <a:txBody>
                    <a:bodyPr/>
                    <a:lstStyle>
                      <a:lvl1pPr marL="2857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Gluten, Paraben, Soap and Alcohol-free</a:t>
                      </a:r>
                      <a:b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</a:b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 Neue Light"/>
                          <a:ea typeface="MS PGothic" pitchFamily="34" charset="-128"/>
                          <a:cs typeface="Arial" pitchFamily="34" charset="0"/>
                        </a:rPr>
                        <a:t>Hypo-allergenic fragrance, Non-comedogenic </a:t>
                      </a:r>
                      <a:endParaRPr kumimoji="0" lang="en-US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Helvetica Neue Ligh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(839)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7" y="1753977"/>
            <a:ext cx="1775374" cy="404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12991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 txBox="1">
            <a:spLocks/>
          </p:cNvSpPr>
          <p:nvPr/>
        </p:nvSpPr>
        <p:spPr bwMode="auto">
          <a:xfrm>
            <a:off x="304800" y="18010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F5188"/>
                </a:solidFill>
                <a:latin typeface="Arial" pitchFamily="34" charset="0"/>
                <a:cs typeface="Arial" pitchFamily="34" charset="0"/>
              </a:rPr>
              <a:t>Clear and Bright Cleansing Treatment</a:t>
            </a:r>
            <a:endParaRPr lang="en-US" altLang="en-US" sz="2400" dirty="0">
              <a:solidFill>
                <a:srgbClr val="0F518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201130"/>
              </p:ext>
            </p:extLst>
          </p:nvPr>
        </p:nvGraphicFramePr>
        <p:xfrm>
          <a:off x="2286000" y="1018308"/>
          <a:ext cx="62484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262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Benefit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8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Gentle facial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 exfoliator with </a:t>
                      </a:r>
                      <a:r>
                        <a:rPr lang="en-US" sz="1600" b="0" i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bio-friendly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 exfoliation beads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700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Contains Glycolic acid, Salicylic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 acid, Arbutin, Vitamin C, Green Tea Polyphenols, Co-Q10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Mild,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 brightening, creamy polish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Helps to regulate oil, purify &amp; minimize pores</a:t>
                      </a: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6969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Enhances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 skin tone &amp; texture &amp; reveals fresh complexion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Arial" panose="020B0604020202020204" pitchFamily="34" charset="0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Arial" panose="020B0604020202020204" pitchFamily="34" charset="0"/>
                        </a:rPr>
                        <a:t>Suitable for all skin types and for daily use</a:t>
                      </a: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601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6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Arial" panose="020B0604020202020204" pitchFamily="34" charset="0"/>
                        </a:rPr>
                        <a:t>Gluten, Paraben, Oil and Sulfate-free</a:t>
                      </a:r>
                      <a:br>
                        <a:rPr lang="en-US" sz="16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6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Arial" panose="020B0604020202020204" pitchFamily="34" charset="0"/>
                        </a:rPr>
                        <a:t>Hypoallergenic fragrance, Non-comedogenic </a:t>
                      </a: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(849)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72" y="1402701"/>
            <a:ext cx="1716632" cy="390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67575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6658"/>
              </p:ext>
            </p:extLst>
          </p:nvPr>
        </p:nvGraphicFramePr>
        <p:xfrm>
          <a:off x="2286000" y="990600"/>
          <a:ext cx="6477000" cy="544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6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2446">
                <a:tc>
                  <a:txBody>
                    <a:bodyPr/>
                    <a:lstStyle/>
                    <a:p>
                      <a:r>
                        <a:rPr lang="en-US" sz="16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7821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Pure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Physical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only,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Micronized Zinc Oxide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Provides superior broad-spectrum UVA/UVB protection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739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Advanced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Delivers high levels of evenly distributed sheer zinc oxide</a:t>
                      </a:r>
                      <a:endParaRPr lang="en-US" sz="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0509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Antioxidant coverage: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Green Tea Polyphenols, Resveratrol, Emblica, Vitamin C &amp; E &amp; Co-Q10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Calm the skin, neutralize and quench UV induced free-radicals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0509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Ascorbic acid  (Vitamin 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A powerful antioxidant with brightening properties to help skin appear more radiant and evenly toned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7821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Weightless, residue-free,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transparent finish formula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Great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for all skin types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, including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sensitive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and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ea typeface="Arial"/>
                          <a:cs typeface="Helvetica Neue"/>
                        </a:rPr>
                        <a:t>acne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6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Gluten, Oil, Alcohol, Fragrance, Paraben, &amp; Chemical-free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Non-comedogenic &amp; non-whitening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09957" y="152400"/>
            <a:ext cx="9111135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>
                <a:ea typeface="MS PGothic" pitchFamily="34" charset="-128"/>
              </a:rPr>
              <a:t>Sheer Protect Spray Sunscreen </a:t>
            </a:r>
          </a:p>
          <a:p>
            <a:r>
              <a:rPr lang="en-US" sz="2000" b="0" dirty="0">
                <a:ea typeface="MS PGothic" pitchFamily="34" charset="-128"/>
              </a:rPr>
              <a:t>Broad Spectrum SPF50+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(857, 858)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1" y="2286000"/>
            <a:ext cx="1106267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97060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963195"/>
              </p:ext>
            </p:extLst>
          </p:nvPr>
        </p:nvGraphicFramePr>
        <p:xfrm>
          <a:off x="2248929" y="1027666"/>
          <a:ext cx="6697108" cy="500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73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9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9351">
                <a:tc>
                  <a:txBody>
                    <a:bodyPr/>
                    <a:lstStyle/>
                    <a:p>
                      <a:r>
                        <a:rPr lang="en-US" sz="16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1572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Formulated with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Micronized Zinc Oxide 6%, Homosalate 7%, Octinoxate 7.5%, Oxybenzone 5%, Octisalate 5%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Provides the highest broad spectrum UVA &amp; UVB protection that is sensitive skin friendly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7498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Tinted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from concentrated levels of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Green Tea Polyphenols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Provides the broadest antioxidant benefits while calming the skin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9561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Antioxidant enriched formula: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Caffeine, Activated Vitamin E, Silymarin, Bisabolol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,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and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Ectoin</a:t>
                      </a:r>
                      <a:endParaRPr lang="en-US" sz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Help calm, moisturize and guard skin against free-radicals</a:t>
                      </a:r>
                      <a:endParaRPr lang="en-US" sz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9561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Moisturizing ingredients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"/>
                          <a:cs typeface="Helvetica Neue"/>
                        </a:rPr>
                        <a:t>Squalane &amp; Hyaluronic Acid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"/>
                        <a:ea typeface="Arial"/>
                        <a:cs typeface="Helvetica Neu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For intense hydration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Gluten, Paraben, Oil, Alcohol and Fragrance-free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Excellent as a makeup primer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95564" y="200892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Antioxidant Moisturizing Sunscreen </a:t>
            </a:r>
          </a:p>
          <a:p>
            <a:r>
              <a:rPr lang="en-US" sz="2000" b="0" dirty="0">
                <a:ea typeface="MS PGothic" pitchFamily="34" charset="-128"/>
              </a:rPr>
              <a:t>Broad Spectrum SPF50+ </a:t>
            </a:r>
          </a:p>
          <a:p>
            <a:endParaRPr lang="en-US" sz="2000" b="0" dirty="0"/>
          </a:p>
        </p:txBody>
      </p:sp>
      <p:sp>
        <p:nvSpPr>
          <p:cNvPr id="8" name="Rectangle 7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(879)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30" y="1752600"/>
            <a:ext cx="143631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2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39060"/>
            <a:ext cx="8201892" cy="1332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Skin Tone Enhancement Therapy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7400" dirty="0"/>
              <a:t> </a:t>
            </a:r>
            <a:r>
              <a:rPr lang="en-US" sz="7400" dirty="0" err="1"/>
              <a:t>Vibrance</a:t>
            </a:r>
            <a:r>
              <a:rPr lang="en-US" sz="7400" dirty="0"/>
              <a:t> Plus Pads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100" b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43469"/>
              </p:ext>
            </p:extLst>
          </p:nvPr>
        </p:nvGraphicFramePr>
        <p:xfrm>
          <a:off x="2286000" y="990600"/>
          <a:ext cx="6237190" cy="534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6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11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8744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477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2% Kojic acid, Arbutin &amp; Bearberry 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Medium"/>
                        </a:rPr>
                        <a:t>Brighten and even skin tone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Medium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7818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Antioxidants: Silymarin, Ascorbic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acid, Emblica, Curcumoids &amp; Green Tea Polyphenols 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Medium"/>
                        </a:rPr>
                        <a:t>Calm &amp; soothe the skin &amp; guard against free radicals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Medium"/>
                      </a:endParaRPr>
                    </a:p>
                    <a:p>
                      <a:pPr marL="0" indent="0">
                        <a:buFont typeface="Lucida Grande"/>
                        <a:buNone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Medium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3281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Medium"/>
                        </a:rPr>
                        <a:t>Trans-dermal penetration system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Mediu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Advanced penetrating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vehicle 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05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Cosmetic formulation, non-drug,</a:t>
                      </a:r>
                      <a:r>
                        <a:rPr lang="en-US" sz="16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non-systemic</a:t>
                      </a:r>
                      <a:endParaRPr lang="en-US" sz="16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32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Hydroquinone-Free</a:t>
                      </a:r>
                      <a:br>
                        <a:rPr lang="en-US" sz="16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</a:br>
                      <a:r>
                        <a:rPr lang="en-US" sz="16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Gluten, Alcohol, Acetone, Paraben and Fragrance-free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Designed for all skin 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6013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6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60 pads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Convenient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application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(150)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62200"/>
            <a:ext cx="16954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58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827273"/>
              </p:ext>
            </p:extLst>
          </p:nvPr>
        </p:nvGraphicFramePr>
        <p:xfrm>
          <a:off x="2286000" y="1011400"/>
          <a:ext cx="6477000" cy="509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7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32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36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Helvetica Neue Light"/>
                        </a:rPr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Helvetica Neue Light"/>
                        </a:rPr>
                        <a:t>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9720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Formulated with the purest pharmaceutical grade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Glycolic Acid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available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Ensures minimal irritation and accelerates the removal of dead skin cells that can interfere with the proper oil drainage of the skin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0926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Combined with acne fighting ingredient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Salicylic Acid USP 2%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Pharmaceutical active acne medication ingredient removes surface oils, unplugs and refines pores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1714"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Lucida Grande"/>
                        <a:buNone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Witch Hazel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- a proven astringent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Arial"/>
                          <a:cs typeface="Helvetica Neue Light"/>
                        </a:rPr>
                        <a:t>Helps reduce surface oil and refine pore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6890"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Excellent</a:t>
                      </a:r>
                      <a:r>
                        <a:rPr lang="en-US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and 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affordable solution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for pediatric and adolescent patients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/>
                        <a:cs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"/>
                        </a:rPr>
                        <a:t>Easy-to-use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cs typeface="Helvetica Neue Light"/>
                        </a:rPr>
                        <a:t>cleansing/toning pads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 charset="0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68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Grande"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Gluten, Paraben, Oil, Sulfate, Colorant and Fragrance-free</a:t>
                      </a:r>
                      <a:b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</a:b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 Neue Light"/>
                          <a:ea typeface="+mn-ea"/>
                          <a:cs typeface="Helvetica Neue Light"/>
                        </a:rPr>
                        <a:t>Non-comedogenic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Lucida Grande"/>
                        <a:buNone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 Neue Light"/>
                        <a:ea typeface="Arial" charset="0"/>
                        <a:cs typeface="Helvetica Neue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00892" y="170872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0F51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Smooth and Clear Pads</a:t>
            </a:r>
          </a:p>
          <a:p>
            <a:r>
              <a:rPr lang="en-US" sz="2000" b="0" dirty="0"/>
              <a:t>2-2, 5-2, 10-2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600" i="1" dirty="0">
                <a:solidFill>
                  <a:srgbClr val="0F5188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(923, 711, 712)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76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FOR PRESENTATION PURPOSES ONLY</a:t>
            </a:r>
          </a:p>
          <a:p>
            <a:r>
              <a:rPr lang="en-US" dirty="0"/>
              <a:t>NOT TO BE DUPLICATED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438400"/>
            <a:ext cx="16954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42299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5432</TotalTime>
  <Words>1098</Words>
  <Application>Microsoft Macintosh PowerPoint</Application>
  <PresentationFormat>On-screen Show (4:3)</PresentationFormat>
  <Paragraphs>177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ALL-TRANS-RETINOL</dc:title>
  <dc:creator>Lisa Alviti</dc:creator>
  <cp:lastModifiedBy>Greg Johnson</cp:lastModifiedBy>
  <cp:revision>109</cp:revision>
  <cp:lastPrinted>2017-06-01T02:50:53Z</cp:lastPrinted>
  <dcterms:created xsi:type="dcterms:W3CDTF">2015-04-29T15:29:46Z</dcterms:created>
  <dcterms:modified xsi:type="dcterms:W3CDTF">2017-11-06T17:00:05Z</dcterms:modified>
</cp:coreProperties>
</file>